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handoutMasterIdLst>
    <p:handoutMasterId r:id="rId18"/>
  </p:handoutMasterIdLst>
  <p:sldIdLst>
    <p:sldId id="256" r:id="rId5"/>
    <p:sldId id="294" r:id="rId6"/>
    <p:sldId id="306" r:id="rId7"/>
    <p:sldId id="322" r:id="rId8"/>
    <p:sldId id="317" r:id="rId9"/>
    <p:sldId id="316" r:id="rId10"/>
    <p:sldId id="318" r:id="rId11"/>
    <p:sldId id="319" r:id="rId12"/>
    <p:sldId id="320" r:id="rId13"/>
    <p:sldId id="325" r:id="rId14"/>
    <p:sldId id="324" r:id="rId15"/>
    <p:sldId id="326" r:id="rId16"/>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Blue" initials="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599" autoAdjust="0"/>
  </p:normalViewPr>
  <p:slideViewPr>
    <p:cSldViewPr>
      <p:cViewPr varScale="1">
        <p:scale>
          <a:sx n="119" d="100"/>
          <a:sy n="119" d="100"/>
        </p:scale>
        <p:origin x="96" y="360"/>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2/4/2019</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2/4/2019</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C495A-EBCC-4F6F-A2AD-AF5F29A9B113}"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8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E42CC-B466-4BBA-9F8A-20103D8097B8}"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0952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66E8F-8A77-40FB-A846-FECA86472BDC}"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2689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9860A-812D-435F-B1A7-353B6ED471BD}"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5039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066B6-E626-42E5-9BB9-79F367E7BD26}" type="datetime1">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36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BA7F33-75C1-4068-921D-5B78E43CB149}" type="datetime1">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0516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181150-F68F-41EF-B2DC-F1ADFA46B0FC}" type="datetime1">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58858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D8DB3-11BC-43F0-AC9D-C023B5CFB6A4}" type="datetime1">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1186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898124-30AA-4560-9C1E-CBF4473A2E2D}" type="datetime1">
              <a:rPr lang="en-US" smtClean="0"/>
              <a:t>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596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1387CCE1-807A-48DE-AA06-7AB4ADE172AB}" type="datetime1">
              <a:rPr lang="en-US" smtClean="0"/>
              <a:t>2/4/2019</a:t>
            </a:fld>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dirty="0"/>
          </a:p>
        </p:txBody>
      </p:sp>
    </p:spTree>
    <p:extLst>
      <p:ext uri="{BB962C8B-B14F-4D97-AF65-F5344CB8AC3E}">
        <p14:creationId xmlns:p14="http://schemas.microsoft.com/office/powerpoint/2010/main" val="403451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B3F02F-D082-4ABB-81CB-B4B43DF99CEA}" type="datetime1">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5641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B8609E3B-6536-47B7-B1A4-6C0B5E9AAA7D}" type="datetime1">
              <a:rPr lang="en-US" smtClean="0"/>
              <a:t>2/4/2019</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412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geologypage.com/2016/04/induced-earthquakes-come-under-closer.html"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creativecommons.org/licenses/by-nc-nd/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eologypage.com/2016/04/induced-earthquakes-come-under-closer.html"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circletocircle.wordpress.com/2014/03/27/the-good-friday-earthquake/"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creativecommons.org/licenses/by-nc/4.0/" TargetMode="External"/><Relationship Id="rId5" Type="http://schemas.openxmlformats.org/officeDocument/2006/relationships/hyperlink" Target="https://bibliotecadeinvestigaciones.wordpress.com/ciencias-de-la-tierra/geologia/terremotos-tsunamis-y-fallas-geologicas/"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lider-science-7v.wikispaces.com/beth's+ocean+biome+page" TargetMode="Externa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www.thegeographeronline.net/coasts.html" TargetMode="External"/><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hyperlink" Target="https://creativecommons.org/licenses/by-nc-sa/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onservation.ca.gov/cgs/geologic_hazards/Tsunami/Inundation_Maps/Pages/Index.aspx#Interactiv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dkRaC-S5RH8" TargetMode="External"/><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techwithtia.blogspot.com/2011/03/teaching-students-about-tsunami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It’s All My Fault!</a:t>
            </a:r>
          </a:p>
        </p:txBody>
      </p:sp>
      <p:sp>
        <p:nvSpPr>
          <p:cNvPr id="3" name="Subtitle 2"/>
          <p:cNvSpPr>
            <a:spLocks noGrp="1"/>
          </p:cNvSpPr>
          <p:nvPr>
            <p:ph type="subTitle" idx="1"/>
          </p:nvPr>
        </p:nvSpPr>
        <p:spPr/>
        <p:txBody>
          <a:bodyPr/>
          <a:lstStyle/>
          <a:p>
            <a:r>
              <a:rPr lang="en-US" dirty="0"/>
              <a:t>California Earthquakes: Lesson 5</a:t>
            </a:r>
          </a:p>
        </p:txBody>
      </p:sp>
      <p:pic>
        <p:nvPicPr>
          <p:cNvPr id="5" name="Picture 4">
            <a:extLst>
              <a:ext uri="{FF2B5EF4-FFF2-40B4-BE49-F238E27FC236}">
                <a16:creationId xmlns:a16="http://schemas.microsoft.com/office/drawing/2014/main" id="{41A76091-93C1-436D-86F2-9A4D17242E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0012" y="4936632"/>
            <a:ext cx="5905500" cy="1323975"/>
          </a:xfrm>
          <a:prstGeom prst="rect">
            <a:avLst/>
          </a:prstGeom>
          <a:effectLst/>
        </p:spPr>
      </p:pic>
      <p:sp>
        <p:nvSpPr>
          <p:cNvPr id="6" name="TextBox 5">
            <a:extLst>
              <a:ext uri="{FF2B5EF4-FFF2-40B4-BE49-F238E27FC236}">
                <a16:creationId xmlns:a16="http://schemas.microsoft.com/office/drawing/2014/main" id="{6E04DF8F-3D67-4C07-8933-DD5305B70CB3}"/>
              </a:ext>
            </a:extLst>
          </p:cNvPr>
          <p:cNvSpPr txBox="1"/>
          <p:nvPr/>
        </p:nvSpPr>
        <p:spPr>
          <a:xfrm>
            <a:off x="101185" y="6556124"/>
            <a:ext cx="5905500" cy="230832"/>
          </a:xfrm>
          <a:prstGeom prst="rect">
            <a:avLst/>
          </a:prstGeom>
          <a:noFill/>
        </p:spPr>
        <p:txBody>
          <a:bodyPr wrap="square" rtlCol="0">
            <a:spAutoFit/>
          </a:bodyPr>
          <a:lstStyle/>
          <a:p>
            <a:r>
              <a:rPr lang="en-US" sz="900" dirty="0">
                <a:hlinkClick r:id="rId3" tooltip="http://www.geologypage.com/2016/04/induced-earthquakes-come-under-closer.html"/>
              </a:rPr>
              <a:t>This Photo</a:t>
            </a:r>
            <a:r>
              <a:rPr lang="en-US" sz="900" dirty="0"/>
              <a:t> by Unknown Author is licensed under </a:t>
            </a:r>
            <a:r>
              <a:rPr lang="en-US" sz="900" dirty="0">
                <a:hlinkClick r:id="rId4" tooltip="https://creativecommons.org/licenses/by-nc-nd/4.0/"/>
              </a:rPr>
              <a:t>CC BY-NC-ND</a:t>
            </a:r>
            <a:endParaRPr lang="en-US" sz="900" dirty="0"/>
          </a:p>
        </p:txBody>
      </p:sp>
      <p:sp>
        <p:nvSpPr>
          <p:cNvPr id="4" name="Slide Number Placeholder 3">
            <a:extLst>
              <a:ext uri="{FF2B5EF4-FFF2-40B4-BE49-F238E27FC236}">
                <a16:creationId xmlns:a16="http://schemas.microsoft.com/office/drawing/2014/main" id="{700CFC46-3A73-47D5-90D1-C8E9D1E63729}"/>
              </a:ext>
            </a:extLst>
          </p:cNvPr>
          <p:cNvSpPr>
            <a:spLocks noGrp="1"/>
          </p:cNvSpPr>
          <p:nvPr>
            <p:ph type="sldNum" sz="quarter" idx="12"/>
          </p:nvPr>
        </p:nvSpPr>
        <p:spPr/>
        <p:txBody>
          <a:bodyPr/>
          <a:lstStyle/>
          <a:p>
            <a:fld id="{4FAB73BC-B049-4115-A692-8D63A059BFB8}" type="slidenum">
              <a:rPr lang="en-US" smtClean="0"/>
              <a:t>1</a:t>
            </a:fld>
            <a:endParaRPr lang="en-US" dirty="0"/>
          </a:p>
        </p:txBody>
      </p:sp>
      <p:pic>
        <p:nvPicPr>
          <p:cNvPr id="7" name="Picture 2" descr="https://lh4.googleusercontent.com/BDNIouHGpXg2SXEv2MIoadfGwt7lwQkwag3ZyJhNoun7wDjqoyUeqZUmjNQppQA9WJ81MtaZvmZzz5Yv8tfrNByZSkzSjSa_Maw9bx8u6aweu0GD57whpRJlIOGNC7bNsQqO57WUNKU">
            <a:extLst>
              <a:ext uri="{FF2B5EF4-FFF2-40B4-BE49-F238E27FC236}">
                <a16:creationId xmlns:a16="http://schemas.microsoft.com/office/drawing/2014/main" id="{262A9DE3-5C9C-4105-A77E-29823405C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53" y="58505"/>
            <a:ext cx="4985297" cy="181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2B3CE-C29F-4D7B-B1D4-6116EAC9A180}"/>
              </a:ext>
            </a:extLst>
          </p:cNvPr>
          <p:cNvSpPr>
            <a:spLocks noGrp="1"/>
          </p:cNvSpPr>
          <p:nvPr>
            <p:ph type="sldNum" sz="quarter" idx="12"/>
          </p:nvPr>
        </p:nvSpPr>
        <p:spPr/>
        <p:txBody>
          <a:bodyPr/>
          <a:lstStyle/>
          <a:p>
            <a:fld id="{25BA54BD-C84D-46CE-8B72-31BFB26ABA43}" type="slidenum">
              <a:rPr lang="en-US" smtClean="0"/>
              <a:t>10</a:t>
            </a:fld>
            <a:endParaRPr lang="en-US" dirty="0"/>
          </a:p>
        </p:txBody>
      </p:sp>
      <p:pic>
        <p:nvPicPr>
          <p:cNvPr id="3" name="Picture 2" descr="http://www.conservation.ca.gov/cgs/geologic_hazards/Tsunami/PublishingImages/2010_tsunami_poster_web.jpg">
            <a:extLst>
              <a:ext uri="{FF2B5EF4-FFF2-40B4-BE49-F238E27FC236}">
                <a16:creationId xmlns:a16="http://schemas.microsoft.com/office/drawing/2014/main" id="{1375CC1C-DA50-47CF-AE61-2493FE2FB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668" y="301343"/>
            <a:ext cx="5407317" cy="38121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conservation.ca.gov/cgs/geologic_hazards/Tsunami/PublishingImages/Tohoku_thumb.png">
            <a:extLst>
              <a:ext uri="{FF2B5EF4-FFF2-40B4-BE49-F238E27FC236}">
                <a16:creationId xmlns:a16="http://schemas.microsoft.com/office/drawing/2014/main" id="{47F7209B-B6CE-45C9-B585-39AA08BA9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3" y="301343"/>
            <a:ext cx="6145871" cy="3748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2A272-760A-411C-AA33-670E21D108CF}"/>
              </a:ext>
            </a:extLst>
          </p:cNvPr>
          <p:cNvSpPr txBox="1"/>
          <p:nvPr/>
        </p:nvSpPr>
        <p:spPr>
          <a:xfrm>
            <a:off x="0" y="4495800"/>
            <a:ext cx="11799985" cy="1754326"/>
          </a:xfrm>
          <a:prstGeom prst="rect">
            <a:avLst/>
          </a:prstGeom>
          <a:noFill/>
        </p:spPr>
        <p:txBody>
          <a:bodyPr wrap="square" rtlCol="0">
            <a:spAutoFit/>
          </a:bodyPr>
          <a:lstStyle/>
          <a:p>
            <a:r>
              <a:rPr lang="en-US" sz="3600" dirty="0"/>
              <a:t>Create an infographic or public service announcement to share with the class that describes a tsunami and what people should do if there is a warning?</a:t>
            </a:r>
          </a:p>
        </p:txBody>
      </p:sp>
    </p:spTree>
    <p:extLst>
      <p:ext uri="{BB962C8B-B14F-4D97-AF65-F5344CB8AC3E}">
        <p14:creationId xmlns:p14="http://schemas.microsoft.com/office/powerpoint/2010/main" val="378591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7E70-33D3-4FE9-A0F2-22D1465E59BE}"/>
              </a:ext>
            </a:extLst>
          </p:cNvPr>
          <p:cNvSpPr>
            <a:spLocks noGrp="1"/>
          </p:cNvSpPr>
          <p:nvPr>
            <p:ph type="title"/>
          </p:nvPr>
        </p:nvSpPr>
        <p:spPr/>
        <p:txBody>
          <a:bodyPr/>
          <a:lstStyle/>
          <a:p>
            <a:r>
              <a:rPr lang="en-US" dirty="0">
                <a:solidFill>
                  <a:schemeClr val="tx1"/>
                </a:solidFill>
              </a:rPr>
              <a:t>Changes to Earth can be fast or slow.</a:t>
            </a:r>
          </a:p>
        </p:txBody>
      </p:sp>
      <p:sp>
        <p:nvSpPr>
          <p:cNvPr id="3" name="TextBox 2">
            <a:extLst>
              <a:ext uri="{FF2B5EF4-FFF2-40B4-BE49-F238E27FC236}">
                <a16:creationId xmlns:a16="http://schemas.microsoft.com/office/drawing/2014/main" id="{C092BD45-77E4-4D52-AC6F-4097022629B2}"/>
              </a:ext>
            </a:extLst>
          </p:cNvPr>
          <p:cNvSpPr txBox="1"/>
          <p:nvPr/>
        </p:nvSpPr>
        <p:spPr>
          <a:xfrm>
            <a:off x="1141412" y="2286000"/>
            <a:ext cx="10058400" cy="1815882"/>
          </a:xfrm>
          <a:prstGeom prst="rect">
            <a:avLst/>
          </a:prstGeom>
          <a:noFill/>
        </p:spPr>
        <p:txBody>
          <a:bodyPr wrap="square" rtlCol="0">
            <a:spAutoFit/>
          </a:bodyPr>
          <a:lstStyle/>
          <a:p>
            <a:r>
              <a:rPr lang="en-US" sz="2800" dirty="0"/>
              <a:t>Earthquakes are a result of slow movement by the tectonic plates that creates stress at faults.  Faults can slip suddenly causing fast movement in the earth.  Results of earthquakes can be fast.  They include landslides, liquefaction and tsunamis.</a:t>
            </a:r>
          </a:p>
        </p:txBody>
      </p:sp>
      <p:pic>
        <p:nvPicPr>
          <p:cNvPr id="4" name="Picture 3">
            <a:extLst>
              <a:ext uri="{FF2B5EF4-FFF2-40B4-BE49-F238E27FC236}">
                <a16:creationId xmlns:a16="http://schemas.microsoft.com/office/drawing/2014/main" id="{7F95172C-8B4B-4320-843D-C6B1C9BE63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4012" y="4650521"/>
            <a:ext cx="5905500" cy="1323975"/>
          </a:xfrm>
          <a:prstGeom prst="rect">
            <a:avLst/>
          </a:prstGeom>
          <a:effectLst/>
        </p:spPr>
      </p:pic>
      <p:sp>
        <p:nvSpPr>
          <p:cNvPr id="5" name="Slide Number Placeholder 4">
            <a:extLst>
              <a:ext uri="{FF2B5EF4-FFF2-40B4-BE49-F238E27FC236}">
                <a16:creationId xmlns:a16="http://schemas.microsoft.com/office/drawing/2014/main" id="{B5C5E172-DCDF-4D6B-9BF9-BF6189696A75}"/>
              </a:ext>
            </a:extLst>
          </p:cNvPr>
          <p:cNvSpPr>
            <a:spLocks noGrp="1"/>
          </p:cNvSpPr>
          <p:nvPr>
            <p:ph type="sldNum" sz="quarter" idx="12"/>
          </p:nvPr>
        </p:nvSpPr>
        <p:spPr/>
        <p:txBody>
          <a:bodyPr/>
          <a:lstStyle/>
          <a:p>
            <a:fld id="{25BA54BD-C84D-46CE-8B72-31BFB26ABA43}" type="slidenum">
              <a:rPr lang="en-US" smtClean="0"/>
              <a:t>11</a:t>
            </a:fld>
            <a:endParaRPr lang="en-US" dirty="0"/>
          </a:p>
        </p:txBody>
      </p:sp>
    </p:spTree>
    <p:extLst>
      <p:ext uri="{BB962C8B-B14F-4D97-AF65-F5344CB8AC3E}">
        <p14:creationId xmlns:p14="http://schemas.microsoft.com/office/powerpoint/2010/main" val="251321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2D2283-6B41-48FC-BAFB-CD858BC116E3}"/>
              </a:ext>
            </a:extLst>
          </p:cNvPr>
          <p:cNvSpPr>
            <a:spLocks noGrp="1"/>
          </p:cNvSpPr>
          <p:nvPr>
            <p:ph type="sldNum" sz="quarter" idx="12"/>
          </p:nvPr>
        </p:nvSpPr>
        <p:spPr/>
        <p:txBody>
          <a:bodyPr/>
          <a:lstStyle/>
          <a:p>
            <a:fld id="{25BA54BD-C84D-46CE-8B72-31BFB26ABA43}" type="slidenum">
              <a:rPr lang="en-US" smtClean="0"/>
              <a:t>12</a:t>
            </a:fld>
            <a:endParaRPr lang="en-US" dirty="0"/>
          </a:p>
        </p:txBody>
      </p:sp>
      <p:pic>
        <p:nvPicPr>
          <p:cNvPr id="1026" name="Picture 2" descr="https://lh3.googleusercontent.com/x9oOkxm1ThRQ79zJWSvj4Xgd8vRh3vcGDiiB1jHT0_xfym5iBW02zLRAhdbty73nbE_7h3t2GvvgT5s68z1E3oTivHgvxSp8IAHFxhT6edWi0XkE2ieNImD9Lr3xt7xoHWt_6VS7K1Y">
            <a:extLst>
              <a:ext uri="{FF2B5EF4-FFF2-40B4-BE49-F238E27FC236}">
                <a16:creationId xmlns:a16="http://schemas.microsoft.com/office/drawing/2014/main" id="{880FD1E9-BAFE-4658-A856-A4DA1EB2F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49" y="228600"/>
            <a:ext cx="11668125" cy="4248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5634763-B769-454D-ADF0-2014A7AC7B58}"/>
              </a:ext>
            </a:extLst>
          </p:cNvPr>
          <p:cNvSpPr/>
          <p:nvPr/>
        </p:nvSpPr>
        <p:spPr>
          <a:xfrm>
            <a:off x="531812" y="4737277"/>
            <a:ext cx="11549063" cy="1446550"/>
          </a:xfrm>
          <a:prstGeom prst="rect">
            <a:avLst/>
          </a:prstGeom>
        </p:spPr>
        <p:txBody>
          <a:bodyPr wrap="square">
            <a:spAutoFit/>
          </a:bodyPr>
          <a:lstStyle/>
          <a:p>
            <a:pPr marL="3200400"/>
            <a:r>
              <a:rPr lang="en-US" sz="4400" dirty="0">
                <a:solidFill>
                  <a:srgbClr val="000000"/>
                </a:solidFill>
                <a:latin typeface="Calibri" panose="020F0502020204030204" pitchFamily="34" charset="0"/>
              </a:rPr>
              <a:t>conservation.ca.gov</a:t>
            </a:r>
            <a:endParaRPr lang="en-US" sz="4400" dirty="0"/>
          </a:p>
          <a:p>
            <a:pPr marL="1828800" indent="457200"/>
            <a:r>
              <a:rPr lang="en-US" sz="4400" dirty="0">
                <a:solidFill>
                  <a:srgbClr val="000000"/>
                </a:solidFill>
                <a:latin typeface="Calibri" panose="020F0502020204030204" pitchFamily="34" charset="0"/>
              </a:rPr>
              <a:t> maps.conservation.ca.gov</a:t>
            </a:r>
            <a:endParaRPr lang="en-US" sz="4400" dirty="0"/>
          </a:p>
        </p:txBody>
      </p:sp>
    </p:spTree>
    <p:extLst>
      <p:ext uri="{BB962C8B-B14F-4D97-AF65-F5344CB8AC3E}">
        <p14:creationId xmlns:p14="http://schemas.microsoft.com/office/powerpoint/2010/main" val="121990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7FA11A-3320-420F-BEAF-9E891D5BC2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9573" y="0"/>
            <a:ext cx="6169252" cy="3836504"/>
          </a:xfrm>
          <a:prstGeom prst="rect">
            <a:avLst/>
          </a:prstGeom>
        </p:spPr>
      </p:pic>
      <p:pic>
        <p:nvPicPr>
          <p:cNvPr id="3" name="Picture 2">
            <a:extLst>
              <a:ext uri="{FF2B5EF4-FFF2-40B4-BE49-F238E27FC236}">
                <a16:creationId xmlns:a16="http://schemas.microsoft.com/office/drawing/2014/main" id="{964315FC-BF3A-4EAA-A66E-0B4960EF45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0"/>
            <a:ext cx="6019573" cy="3861288"/>
          </a:xfrm>
          <a:prstGeom prst="rect">
            <a:avLst/>
          </a:prstGeom>
        </p:spPr>
      </p:pic>
      <p:sp>
        <p:nvSpPr>
          <p:cNvPr id="4" name="TextBox 3">
            <a:extLst>
              <a:ext uri="{FF2B5EF4-FFF2-40B4-BE49-F238E27FC236}">
                <a16:creationId xmlns:a16="http://schemas.microsoft.com/office/drawing/2014/main" id="{607C1AC9-C1AF-406A-92E9-BEF252817158}"/>
              </a:ext>
            </a:extLst>
          </p:cNvPr>
          <p:cNvSpPr txBox="1"/>
          <p:nvPr/>
        </p:nvSpPr>
        <p:spPr>
          <a:xfrm>
            <a:off x="8304212" y="6477000"/>
            <a:ext cx="5759572" cy="230832"/>
          </a:xfrm>
          <a:prstGeom prst="rect">
            <a:avLst/>
          </a:prstGeom>
          <a:noFill/>
        </p:spPr>
        <p:txBody>
          <a:bodyPr wrap="square" rtlCol="0">
            <a:spAutoFit/>
          </a:bodyPr>
          <a:lstStyle/>
          <a:p>
            <a:r>
              <a:rPr lang="en-US" sz="900" dirty="0">
                <a:hlinkClick r:id="rId5" tooltip="https://bibliotecadeinvestigaciones.wordpress.com/ciencias-de-la-tierra/geologia/terremotos-tsunamis-y-fallas-geologicas/"/>
              </a:rPr>
              <a:t>This Photo</a:t>
            </a:r>
            <a:r>
              <a:rPr lang="en-US" sz="900" dirty="0"/>
              <a:t> by Unknown Author is licensed under </a:t>
            </a:r>
            <a:r>
              <a:rPr lang="en-US" sz="900" dirty="0">
                <a:hlinkClick r:id="rId6" tooltip="https://creativecommons.org/licenses/by-nc/4.0/"/>
              </a:rPr>
              <a:t>CC BY-NC</a:t>
            </a:r>
            <a:endParaRPr lang="en-US" sz="900" dirty="0"/>
          </a:p>
        </p:txBody>
      </p:sp>
      <p:sp>
        <p:nvSpPr>
          <p:cNvPr id="10" name="TextBox 9">
            <a:extLst>
              <a:ext uri="{FF2B5EF4-FFF2-40B4-BE49-F238E27FC236}">
                <a16:creationId xmlns:a16="http://schemas.microsoft.com/office/drawing/2014/main" id="{7C097DAF-FB8C-4F4A-8EB7-A57F845AD195}"/>
              </a:ext>
            </a:extLst>
          </p:cNvPr>
          <p:cNvSpPr txBox="1"/>
          <p:nvPr/>
        </p:nvSpPr>
        <p:spPr>
          <a:xfrm>
            <a:off x="6856412" y="7218112"/>
            <a:ext cx="6961770" cy="230832"/>
          </a:xfrm>
          <a:prstGeom prst="rect">
            <a:avLst/>
          </a:prstGeom>
          <a:noFill/>
        </p:spPr>
        <p:txBody>
          <a:bodyPr wrap="square" rtlCol="0">
            <a:spAutoFit/>
          </a:bodyPr>
          <a:lstStyle/>
          <a:p>
            <a:r>
              <a:rPr lang="en-US" sz="900">
                <a:hlinkClick r:id="rId3" tooltip="http://circletocircle.wordpress.com/2014/03/27/the-good-friday-earthquake/"/>
              </a:rPr>
              <a:t>This Photo</a:t>
            </a:r>
            <a:r>
              <a:rPr lang="en-US" sz="900"/>
              <a:t> by Unknown Author is licensed under </a:t>
            </a:r>
            <a:r>
              <a:rPr lang="en-US" sz="900">
                <a:hlinkClick r:id="rId7" tooltip="https://creativecommons.org/licenses/by-nc-nd/3.0/"/>
              </a:rPr>
              <a:t>CC BY-NC-ND</a:t>
            </a:r>
            <a:endParaRPr lang="en-US" sz="900"/>
          </a:p>
        </p:txBody>
      </p:sp>
      <p:sp>
        <p:nvSpPr>
          <p:cNvPr id="11" name="TextBox 10">
            <a:extLst>
              <a:ext uri="{FF2B5EF4-FFF2-40B4-BE49-F238E27FC236}">
                <a16:creationId xmlns:a16="http://schemas.microsoft.com/office/drawing/2014/main" id="{C83BBC91-902D-4450-A2CE-DC75291B6871}"/>
              </a:ext>
            </a:extLst>
          </p:cNvPr>
          <p:cNvSpPr txBox="1"/>
          <p:nvPr/>
        </p:nvSpPr>
        <p:spPr>
          <a:xfrm>
            <a:off x="3009785" y="4654179"/>
            <a:ext cx="9220200" cy="923330"/>
          </a:xfrm>
          <a:prstGeom prst="rect">
            <a:avLst/>
          </a:prstGeom>
          <a:noFill/>
        </p:spPr>
        <p:txBody>
          <a:bodyPr wrap="square" rtlCol="0">
            <a:spAutoFit/>
          </a:bodyPr>
          <a:lstStyle/>
          <a:p>
            <a:r>
              <a:rPr lang="en-US" sz="5400" dirty="0"/>
              <a:t>What happened here?</a:t>
            </a:r>
          </a:p>
        </p:txBody>
      </p:sp>
      <p:sp>
        <p:nvSpPr>
          <p:cNvPr id="2" name="Slide Number Placeholder 1">
            <a:extLst>
              <a:ext uri="{FF2B5EF4-FFF2-40B4-BE49-F238E27FC236}">
                <a16:creationId xmlns:a16="http://schemas.microsoft.com/office/drawing/2014/main" id="{082FB4E3-0137-4F90-9975-B21517B1EF1A}"/>
              </a:ext>
            </a:extLst>
          </p:cNvPr>
          <p:cNvSpPr>
            <a:spLocks noGrp="1"/>
          </p:cNvSpPr>
          <p:nvPr>
            <p:ph type="sldNum" sz="quarter" idx="12"/>
          </p:nvPr>
        </p:nvSpPr>
        <p:spPr/>
        <p:txBody>
          <a:bodyPr/>
          <a:lstStyle/>
          <a:p>
            <a:fld id="{25BA54BD-C84D-46CE-8B72-31BFB26ABA43}" type="slidenum">
              <a:rPr lang="en-US" smtClean="0"/>
              <a:t>2</a:t>
            </a:fld>
            <a:endParaRPr lang="en-US" dirty="0"/>
          </a:p>
        </p:txBody>
      </p:sp>
    </p:spTree>
    <p:extLst>
      <p:ext uri="{BB962C8B-B14F-4D97-AF65-F5344CB8AC3E}">
        <p14:creationId xmlns:p14="http://schemas.microsoft.com/office/powerpoint/2010/main" val="22223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2F4E-FD5B-44F8-AE6E-C759DF1A6136}"/>
              </a:ext>
            </a:extLst>
          </p:cNvPr>
          <p:cNvSpPr>
            <a:spLocks noGrp="1"/>
          </p:cNvSpPr>
          <p:nvPr>
            <p:ph type="title"/>
          </p:nvPr>
        </p:nvSpPr>
        <p:spPr>
          <a:xfrm>
            <a:off x="190988" y="228600"/>
            <a:ext cx="4037011" cy="1463038"/>
          </a:xfrm>
        </p:spPr>
        <p:txBody>
          <a:bodyPr>
            <a:noAutofit/>
          </a:bodyPr>
          <a:lstStyle/>
          <a:p>
            <a:r>
              <a:rPr lang="en-US" sz="5400" dirty="0"/>
              <a:t>Let’s make some waves!</a:t>
            </a:r>
          </a:p>
        </p:txBody>
      </p:sp>
      <p:sp>
        <p:nvSpPr>
          <p:cNvPr id="4" name="Text Placeholder 3">
            <a:extLst>
              <a:ext uri="{FF2B5EF4-FFF2-40B4-BE49-F238E27FC236}">
                <a16:creationId xmlns:a16="http://schemas.microsoft.com/office/drawing/2014/main" id="{6A48DBA7-D83E-4BBF-AD06-1AA80187E32D}"/>
              </a:ext>
            </a:extLst>
          </p:cNvPr>
          <p:cNvSpPr>
            <a:spLocks noGrp="1"/>
          </p:cNvSpPr>
          <p:nvPr>
            <p:ph type="body" sz="half" idx="2"/>
          </p:nvPr>
        </p:nvSpPr>
        <p:spPr>
          <a:xfrm>
            <a:off x="0" y="1691638"/>
            <a:ext cx="4037011" cy="4613566"/>
          </a:xfrm>
        </p:spPr>
        <p:txBody>
          <a:bodyPr>
            <a:normAutofit/>
          </a:bodyPr>
          <a:lstStyle/>
          <a:p>
            <a:endParaRPr lang="en-US" sz="3600" dirty="0"/>
          </a:p>
        </p:txBody>
      </p:sp>
      <p:sp>
        <p:nvSpPr>
          <p:cNvPr id="5" name="Rectangle 2">
            <a:extLst>
              <a:ext uri="{FF2B5EF4-FFF2-40B4-BE49-F238E27FC236}">
                <a16:creationId xmlns:a16="http://schemas.microsoft.com/office/drawing/2014/main" id="{362EB29A-6FD0-4D1A-8F77-C74AD707FB9A}"/>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0779216C-17DA-4BF1-938F-F21A62014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634" y="245627"/>
            <a:ext cx="6970362" cy="357377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0297B074-8C14-402B-A718-BDF7445183E8}"/>
              </a:ext>
            </a:extLst>
          </p:cNvPr>
          <p:cNvSpPr>
            <a:spLocks noGrp="1"/>
          </p:cNvSpPr>
          <p:nvPr>
            <p:ph type="sldNum" sz="quarter" idx="12"/>
          </p:nvPr>
        </p:nvSpPr>
        <p:spPr/>
        <p:txBody>
          <a:bodyPr/>
          <a:lstStyle/>
          <a:p>
            <a:fld id="{25BA54BD-C84D-46CE-8B72-31BFB26ABA43}" type="slidenum">
              <a:rPr lang="en-US" smtClean="0"/>
              <a:t>3</a:t>
            </a:fld>
            <a:endParaRPr lang="en-US" dirty="0"/>
          </a:p>
        </p:txBody>
      </p:sp>
      <p:sp>
        <p:nvSpPr>
          <p:cNvPr id="6" name="TextBox 5">
            <a:extLst>
              <a:ext uri="{FF2B5EF4-FFF2-40B4-BE49-F238E27FC236}">
                <a16:creationId xmlns:a16="http://schemas.microsoft.com/office/drawing/2014/main" id="{7862BEA4-B57A-4932-AA2B-4A5A2754C30F}"/>
              </a:ext>
            </a:extLst>
          </p:cNvPr>
          <p:cNvSpPr txBox="1"/>
          <p:nvPr/>
        </p:nvSpPr>
        <p:spPr>
          <a:xfrm>
            <a:off x="4304063" y="3995678"/>
            <a:ext cx="7884762"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t>What patterns do you see in the motion of the water?</a:t>
            </a:r>
          </a:p>
          <a:p>
            <a:pPr marL="285750" indent="-285750">
              <a:buFont typeface="Arial" panose="020B0604020202020204" pitchFamily="34" charset="0"/>
              <a:buChar char="•"/>
            </a:pPr>
            <a:r>
              <a:rPr lang="en-US" sz="3600" dirty="0"/>
              <a:t>Draw two pictures of your experiment: Before and after.  Use arrows to describe motion of the water.</a:t>
            </a:r>
          </a:p>
        </p:txBody>
      </p:sp>
    </p:spTree>
    <p:extLst>
      <p:ext uri="{BB962C8B-B14F-4D97-AF65-F5344CB8AC3E}">
        <p14:creationId xmlns:p14="http://schemas.microsoft.com/office/powerpoint/2010/main" val="34722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0F01-B065-4A18-9EC3-AD1DF2F6D40D}"/>
              </a:ext>
            </a:extLst>
          </p:cNvPr>
          <p:cNvSpPr>
            <a:spLocks noGrp="1"/>
          </p:cNvSpPr>
          <p:nvPr>
            <p:ph type="title"/>
          </p:nvPr>
        </p:nvSpPr>
        <p:spPr>
          <a:xfrm>
            <a:off x="0" y="0"/>
            <a:ext cx="4113211" cy="2057400"/>
          </a:xfrm>
        </p:spPr>
        <p:txBody>
          <a:bodyPr>
            <a:normAutofit/>
          </a:bodyPr>
          <a:lstStyle/>
          <a:p>
            <a:r>
              <a:rPr lang="en-US" sz="4800" dirty="0"/>
              <a:t>How does wave energy work?</a:t>
            </a:r>
          </a:p>
        </p:txBody>
      </p:sp>
      <p:sp>
        <p:nvSpPr>
          <p:cNvPr id="4" name="Text Placeholder 3">
            <a:extLst>
              <a:ext uri="{FF2B5EF4-FFF2-40B4-BE49-F238E27FC236}">
                <a16:creationId xmlns:a16="http://schemas.microsoft.com/office/drawing/2014/main" id="{0EB55AF1-C52D-46D4-A23E-0BAA894B86E5}"/>
              </a:ext>
            </a:extLst>
          </p:cNvPr>
          <p:cNvSpPr>
            <a:spLocks noGrp="1"/>
          </p:cNvSpPr>
          <p:nvPr>
            <p:ph type="body" sz="half" idx="2"/>
          </p:nvPr>
        </p:nvSpPr>
        <p:spPr>
          <a:xfrm>
            <a:off x="0" y="2926080"/>
            <a:ext cx="3960811" cy="3379124"/>
          </a:xfrm>
        </p:spPr>
        <p:txBody>
          <a:bodyPr>
            <a:noAutofit/>
          </a:bodyPr>
          <a:lstStyle/>
          <a:p>
            <a:r>
              <a:rPr lang="en-US" sz="3600" dirty="0"/>
              <a:t>Line up 4 marbles.  Use a fifth marble to hit the first marble in the line.  What happens to the last marble?</a:t>
            </a:r>
          </a:p>
        </p:txBody>
      </p:sp>
      <p:pic>
        <p:nvPicPr>
          <p:cNvPr id="10" name="Picture 9">
            <a:extLst>
              <a:ext uri="{FF2B5EF4-FFF2-40B4-BE49-F238E27FC236}">
                <a16:creationId xmlns:a16="http://schemas.microsoft.com/office/drawing/2014/main" id="{28803F14-B4EB-4F4D-9B03-99FB9E50A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717" y="367838"/>
            <a:ext cx="3354696" cy="285529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1282A3FF-36D7-45EA-BE46-F40FCD5D8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2886" y="3429000"/>
            <a:ext cx="3961504" cy="306116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AAB5FBFD-F66B-434D-8ADB-047E92C9E382}"/>
              </a:ext>
            </a:extLst>
          </p:cNvPr>
          <p:cNvSpPr>
            <a:spLocks noGrp="1"/>
          </p:cNvSpPr>
          <p:nvPr>
            <p:ph type="sldNum" sz="quarter" idx="12"/>
          </p:nvPr>
        </p:nvSpPr>
        <p:spPr/>
        <p:txBody>
          <a:bodyPr/>
          <a:lstStyle/>
          <a:p>
            <a:fld id="{25BA54BD-C84D-46CE-8B72-31BFB26ABA43}" type="slidenum">
              <a:rPr lang="en-US" smtClean="0"/>
              <a:t>4</a:t>
            </a:fld>
            <a:endParaRPr lang="en-US" dirty="0"/>
          </a:p>
        </p:txBody>
      </p:sp>
      <p:sp>
        <p:nvSpPr>
          <p:cNvPr id="5" name="TextBox 4">
            <a:extLst>
              <a:ext uri="{FF2B5EF4-FFF2-40B4-BE49-F238E27FC236}">
                <a16:creationId xmlns:a16="http://schemas.microsoft.com/office/drawing/2014/main" id="{BA79966B-8570-4F03-881C-18FF4ECC59B8}"/>
              </a:ext>
            </a:extLst>
          </p:cNvPr>
          <p:cNvSpPr txBox="1"/>
          <p:nvPr/>
        </p:nvSpPr>
        <p:spPr>
          <a:xfrm>
            <a:off x="4494211" y="3886200"/>
            <a:ext cx="3124201" cy="2062103"/>
          </a:xfrm>
          <a:prstGeom prst="rect">
            <a:avLst/>
          </a:prstGeom>
          <a:noFill/>
        </p:spPr>
        <p:txBody>
          <a:bodyPr wrap="square" rtlCol="0">
            <a:spAutoFit/>
          </a:bodyPr>
          <a:lstStyle/>
          <a:p>
            <a:r>
              <a:rPr lang="en-US" sz="3200" dirty="0"/>
              <a:t>How might your observations apply to wave energy?</a:t>
            </a:r>
          </a:p>
        </p:txBody>
      </p:sp>
    </p:spTree>
    <p:extLst>
      <p:ext uri="{BB962C8B-B14F-4D97-AF65-F5344CB8AC3E}">
        <p14:creationId xmlns:p14="http://schemas.microsoft.com/office/powerpoint/2010/main" val="10771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DEC9-F77F-4291-AAE1-823A3F0E4F97}"/>
              </a:ext>
            </a:extLst>
          </p:cNvPr>
          <p:cNvSpPr>
            <a:spLocks noGrp="1"/>
          </p:cNvSpPr>
          <p:nvPr>
            <p:ph type="title"/>
          </p:nvPr>
        </p:nvSpPr>
        <p:spPr/>
        <p:txBody>
          <a:bodyPr/>
          <a:lstStyle/>
          <a:p>
            <a:r>
              <a:rPr lang="en-US" dirty="0"/>
              <a:t>Can you see the direction of motion in this wave?</a:t>
            </a:r>
          </a:p>
        </p:txBody>
      </p:sp>
      <p:sp>
        <p:nvSpPr>
          <p:cNvPr id="4" name="Text Placeholder 3">
            <a:extLst>
              <a:ext uri="{FF2B5EF4-FFF2-40B4-BE49-F238E27FC236}">
                <a16:creationId xmlns:a16="http://schemas.microsoft.com/office/drawing/2014/main" id="{028D43CA-7A8A-4856-8520-2D37EE20F1BE}"/>
              </a:ext>
            </a:extLst>
          </p:cNvPr>
          <p:cNvSpPr>
            <a:spLocks noGrp="1"/>
          </p:cNvSpPr>
          <p:nvPr>
            <p:ph type="body" sz="half" idx="2"/>
          </p:nvPr>
        </p:nvSpPr>
        <p:spPr/>
        <p:txBody>
          <a:bodyPr>
            <a:normAutofit/>
          </a:bodyPr>
          <a:lstStyle/>
          <a:p>
            <a:r>
              <a:rPr lang="en-US" sz="2000" dirty="0"/>
              <a:t>What shape will it make?</a:t>
            </a:r>
          </a:p>
        </p:txBody>
      </p:sp>
      <p:sp>
        <p:nvSpPr>
          <p:cNvPr id="7" name="TextBox 6">
            <a:extLst>
              <a:ext uri="{FF2B5EF4-FFF2-40B4-BE49-F238E27FC236}">
                <a16:creationId xmlns:a16="http://schemas.microsoft.com/office/drawing/2014/main" id="{26453F0D-892E-41C7-955E-C0B4577D2195}"/>
              </a:ext>
            </a:extLst>
          </p:cNvPr>
          <p:cNvSpPr txBox="1"/>
          <p:nvPr/>
        </p:nvSpPr>
        <p:spPr>
          <a:xfrm>
            <a:off x="15" y="4915076"/>
            <a:ext cx="12188810" cy="230832"/>
          </a:xfrm>
          <a:prstGeom prst="rect">
            <a:avLst/>
          </a:prstGeom>
          <a:noFill/>
        </p:spPr>
        <p:txBody>
          <a:bodyPr wrap="square" rtlCol="0">
            <a:spAutoFit/>
          </a:bodyPr>
          <a:lstStyle/>
          <a:p>
            <a:r>
              <a:rPr lang="en-US" sz="900">
                <a:hlinkClick r:id="rId2" tooltip="http://slider-science-7v.wikispaces.com/beth's+ocean+biome+page"/>
              </a:rPr>
              <a:t>This Photo</a:t>
            </a:r>
            <a:r>
              <a:rPr lang="en-US" sz="900"/>
              <a:t> by Unknown Author is licensed under </a:t>
            </a:r>
            <a:r>
              <a:rPr lang="en-US" sz="900">
                <a:hlinkClick r:id="rId3" tooltip="https://creativecommons.org/licenses/by-sa/3.0/"/>
              </a:rPr>
              <a:t>CC BY-SA</a:t>
            </a:r>
            <a:endParaRPr lang="en-US" sz="900"/>
          </a:p>
        </p:txBody>
      </p:sp>
      <p:pic>
        <p:nvPicPr>
          <p:cNvPr id="11" name="Picture Placeholder 10">
            <a:extLst>
              <a:ext uri="{FF2B5EF4-FFF2-40B4-BE49-F238E27FC236}">
                <a16:creationId xmlns:a16="http://schemas.microsoft.com/office/drawing/2014/main" id="{5C8BEEE8-F53F-4ECB-B247-C43A95DB1FFD}"/>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19746" b="19746"/>
          <a:stretch>
            <a:fillRect/>
          </a:stretch>
        </p:blipFill>
        <p:spPr>
          <a:xfrm>
            <a:off x="0" y="-26285"/>
            <a:ext cx="12188810" cy="4915076"/>
          </a:xfrm>
        </p:spPr>
      </p:pic>
      <p:sp>
        <p:nvSpPr>
          <p:cNvPr id="3" name="Slide Number Placeholder 2">
            <a:extLst>
              <a:ext uri="{FF2B5EF4-FFF2-40B4-BE49-F238E27FC236}">
                <a16:creationId xmlns:a16="http://schemas.microsoft.com/office/drawing/2014/main" id="{6D21B965-E63F-4824-A427-517552980386}"/>
              </a:ext>
            </a:extLst>
          </p:cNvPr>
          <p:cNvSpPr>
            <a:spLocks noGrp="1"/>
          </p:cNvSpPr>
          <p:nvPr>
            <p:ph type="sldNum" sz="quarter" idx="12"/>
          </p:nvPr>
        </p:nvSpPr>
        <p:spPr/>
        <p:txBody>
          <a:bodyPr/>
          <a:lstStyle/>
          <a:p>
            <a:fld id="{25BA54BD-C84D-46CE-8B72-31BFB26ABA43}" type="slidenum">
              <a:rPr lang="en-US" smtClean="0"/>
              <a:t>5</a:t>
            </a:fld>
            <a:endParaRPr lang="en-US" dirty="0"/>
          </a:p>
        </p:txBody>
      </p:sp>
    </p:spTree>
    <p:extLst>
      <p:ext uri="{BB962C8B-B14F-4D97-AF65-F5344CB8AC3E}">
        <p14:creationId xmlns:p14="http://schemas.microsoft.com/office/powerpoint/2010/main" val="36164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C731-C48E-4F29-8A53-A70725B80C80}"/>
              </a:ext>
            </a:extLst>
          </p:cNvPr>
          <p:cNvSpPr>
            <a:spLocks noGrp="1"/>
          </p:cNvSpPr>
          <p:nvPr>
            <p:ph type="title"/>
          </p:nvPr>
        </p:nvSpPr>
        <p:spPr/>
        <p:txBody>
          <a:bodyPr/>
          <a:lstStyle/>
          <a:p>
            <a:r>
              <a:rPr lang="en-US" dirty="0"/>
              <a:t>Water particles move in a circular motion to move wave energy.</a:t>
            </a:r>
          </a:p>
        </p:txBody>
      </p:sp>
      <p:pic>
        <p:nvPicPr>
          <p:cNvPr id="4" name="Picture 3">
            <a:extLst>
              <a:ext uri="{FF2B5EF4-FFF2-40B4-BE49-F238E27FC236}">
                <a16:creationId xmlns:a16="http://schemas.microsoft.com/office/drawing/2014/main" id="{969D1E65-F71B-44D1-8844-DBDAA0E8EA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8048" y="2006308"/>
            <a:ext cx="8312727" cy="4334256"/>
          </a:xfrm>
          <a:prstGeom prst="rect">
            <a:avLst/>
          </a:prstGeom>
        </p:spPr>
      </p:pic>
      <p:sp>
        <p:nvSpPr>
          <p:cNvPr id="5" name="TextBox 4">
            <a:extLst>
              <a:ext uri="{FF2B5EF4-FFF2-40B4-BE49-F238E27FC236}">
                <a16:creationId xmlns:a16="http://schemas.microsoft.com/office/drawing/2014/main" id="{A2DAD42E-AB41-40C9-84CF-1381280DD758}"/>
              </a:ext>
            </a:extLst>
          </p:cNvPr>
          <p:cNvSpPr txBox="1"/>
          <p:nvPr/>
        </p:nvSpPr>
        <p:spPr>
          <a:xfrm>
            <a:off x="1938048" y="6340564"/>
            <a:ext cx="8312727" cy="230832"/>
          </a:xfrm>
          <a:prstGeom prst="rect">
            <a:avLst/>
          </a:prstGeom>
          <a:noFill/>
        </p:spPr>
        <p:txBody>
          <a:bodyPr wrap="square" rtlCol="0">
            <a:spAutoFit/>
          </a:bodyPr>
          <a:lstStyle/>
          <a:p>
            <a:r>
              <a:rPr lang="en-US" sz="900">
                <a:hlinkClick r:id="rId3" tooltip="https://www.thegeographeronline.net/coasts.html"/>
              </a:rPr>
              <a:t>This Photo</a:t>
            </a:r>
            <a:r>
              <a:rPr lang="en-US" sz="900"/>
              <a:t> by Unknown Author is licensed under </a:t>
            </a:r>
            <a:r>
              <a:rPr lang="en-US" sz="900">
                <a:hlinkClick r:id="rId4" tooltip="https://creativecommons.org/licenses/by-nc-sa/4.0/"/>
              </a:rPr>
              <a:t>CC BY-NC-SA</a:t>
            </a:r>
            <a:endParaRPr lang="en-US" sz="900"/>
          </a:p>
        </p:txBody>
      </p:sp>
      <p:sp>
        <p:nvSpPr>
          <p:cNvPr id="3" name="Slide Number Placeholder 2">
            <a:extLst>
              <a:ext uri="{FF2B5EF4-FFF2-40B4-BE49-F238E27FC236}">
                <a16:creationId xmlns:a16="http://schemas.microsoft.com/office/drawing/2014/main" id="{45BF251E-540F-4DB2-938A-0EB845353DC7}"/>
              </a:ext>
            </a:extLst>
          </p:cNvPr>
          <p:cNvSpPr>
            <a:spLocks noGrp="1"/>
          </p:cNvSpPr>
          <p:nvPr>
            <p:ph type="sldNum" sz="quarter" idx="12"/>
          </p:nvPr>
        </p:nvSpPr>
        <p:spPr/>
        <p:txBody>
          <a:bodyPr/>
          <a:lstStyle/>
          <a:p>
            <a:fld id="{25BA54BD-C84D-46CE-8B72-31BFB26ABA43}" type="slidenum">
              <a:rPr lang="en-US" smtClean="0"/>
              <a:t>6</a:t>
            </a:fld>
            <a:endParaRPr lang="en-US" dirty="0"/>
          </a:p>
        </p:txBody>
      </p:sp>
    </p:spTree>
    <p:extLst>
      <p:ext uri="{BB962C8B-B14F-4D97-AF65-F5344CB8AC3E}">
        <p14:creationId xmlns:p14="http://schemas.microsoft.com/office/powerpoint/2010/main" val="387639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84D9F4-8942-46D9-9E83-240476A123BF}"/>
              </a:ext>
            </a:extLst>
          </p:cNvPr>
          <p:cNvSpPr>
            <a:spLocks noGrp="1"/>
          </p:cNvSpPr>
          <p:nvPr>
            <p:ph type="title"/>
          </p:nvPr>
        </p:nvSpPr>
        <p:spPr/>
        <p:txBody>
          <a:bodyPr>
            <a:normAutofit/>
          </a:bodyPr>
          <a:lstStyle/>
          <a:p>
            <a:r>
              <a:rPr lang="en-US" sz="6000" b="1" dirty="0">
                <a:solidFill>
                  <a:srgbClr val="046B99"/>
                </a:solidFill>
              </a:rPr>
              <a:t>What is a tsunami?</a:t>
            </a:r>
            <a:endParaRPr lang="en-US" dirty="0"/>
          </a:p>
        </p:txBody>
      </p:sp>
      <p:sp>
        <p:nvSpPr>
          <p:cNvPr id="5" name="Content Placeholder 4">
            <a:extLst>
              <a:ext uri="{FF2B5EF4-FFF2-40B4-BE49-F238E27FC236}">
                <a16:creationId xmlns:a16="http://schemas.microsoft.com/office/drawing/2014/main" id="{5BED5904-1179-4524-BF1F-2E880BB2AD9B}"/>
              </a:ext>
            </a:extLst>
          </p:cNvPr>
          <p:cNvSpPr>
            <a:spLocks noGrp="1"/>
          </p:cNvSpPr>
          <p:nvPr>
            <p:ph idx="1"/>
          </p:nvPr>
        </p:nvSpPr>
        <p:spPr/>
        <p:txBody>
          <a:bodyPr/>
          <a:lstStyle/>
          <a:p>
            <a:r>
              <a:rPr lang="en-US" sz="3600" dirty="0">
                <a:solidFill>
                  <a:schemeClr val="tx1"/>
                </a:solidFill>
              </a:rPr>
              <a:t>A tsunami is a wave, or series of waves, generated by an earthquake, landslide, volcanic eruption, or even large meteor hitting the ocean. </a:t>
            </a:r>
          </a:p>
          <a:p>
            <a:endParaRPr lang="en-US" sz="3600" dirty="0">
              <a:solidFill>
                <a:schemeClr val="tx1"/>
              </a:solidFill>
            </a:endParaRPr>
          </a:p>
          <a:p>
            <a:r>
              <a:rPr lang="en-US" sz="3600" dirty="0">
                <a:solidFill>
                  <a:schemeClr val="tx1"/>
                </a:solidFill>
              </a:rPr>
              <a:t>An enormous wave is created that often causes a large amount of damage near the beach area. </a:t>
            </a:r>
          </a:p>
          <a:p>
            <a:endParaRPr lang="en-US" dirty="0"/>
          </a:p>
        </p:txBody>
      </p:sp>
      <p:sp>
        <p:nvSpPr>
          <p:cNvPr id="3" name="Slide Number Placeholder 2">
            <a:extLst>
              <a:ext uri="{FF2B5EF4-FFF2-40B4-BE49-F238E27FC236}">
                <a16:creationId xmlns:a16="http://schemas.microsoft.com/office/drawing/2014/main" id="{5C007820-BC13-45FC-B474-F7EC4FC1F418}"/>
              </a:ext>
            </a:extLst>
          </p:cNvPr>
          <p:cNvSpPr>
            <a:spLocks noGrp="1"/>
          </p:cNvSpPr>
          <p:nvPr>
            <p:ph type="sldNum" sz="quarter" idx="12"/>
          </p:nvPr>
        </p:nvSpPr>
        <p:spPr/>
        <p:txBody>
          <a:bodyPr/>
          <a:lstStyle/>
          <a:p>
            <a:fld id="{25BA54BD-C84D-46CE-8B72-31BFB26ABA43}" type="slidenum">
              <a:rPr lang="en-US" smtClean="0"/>
              <a:t>7</a:t>
            </a:fld>
            <a:endParaRPr lang="en-US" dirty="0"/>
          </a:p>
        </p:txBody>
      </p:sp>
    </p:spTree>
    <p:extLst>
      <p:ext uri="{BB962C8B-B14F-4D97-AF65-F5344CB8AC3E}">
        <p14:creationId xmlns:p14="http://schemas.microsoft.com/office/powerpoint/2010/main" val="61377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895170-A537-485C-92E3-B7A17F280B19}"/>
              </a:ext>
            </a:extLst>
          </p:cNvPr>
          <p:cNvSpPr txBox="1"/>
          <p:nvPr/>
        </p:nvSpPr>
        <p:spPr>
          <a:xfrm>
            <a:off x="608012" y="2398125"/>
            <a:ext cx="10972800" cy="3108543"/>
          </a:xfrm>
          <a:prstGeom prst="rect">
            <a:avLst/>
          </a:prstGeom>
          <a:noFill/>
        </p:spPr>
        <p:txBody>
          <a:bodyPr wrap="square" rtlCol="0">
            <a:spAutoFit/>
          </a:bodyPr>
          <a:lstStyle/>
          <a:p>
            <a:r>
              <a:rPr lang="en-US" sz="2800" dirty="0"/>
              <a:t>The California Geological Survey has created maps to show which areas could be affected by a tsunami.  Click on the link below, select the area by county, then select a specific map.  The red line will show you how far a tsunami will flood a certain area.</a:t>
            </a:r>
          </a:p>
          <a:p>
            <a:endParaRPr lang="en-US" sz="2800" dirty="0"/>
          </a:p>
          <a:p>
            <a:r>
              <a:rPr lang="en-US" sz="2800" dirty="0">
                <a:hlinkClick r:id="rId2"/>
              </a:rPr>
              <a:t>http://www.conservation.ca.gov/cgs/geologic_hazards/Tsunami/Inundation_Maps/Pages/Index.aspx#Interactive</a:t>
            </a:r>
            <a:endParaRPr lang="en-US" sz="2800" dirty="0"/>
          </a:p>
        </p:txBody>
      </p:sp>
      <p:sp>
        <p:nvSpPr>
          <p:cNvPr id="4" name="Slide Number Placeholder 3">
            <a:extLst>
              <a:ext uri="{FF2B5EF4-FFF2-40B4-BE49-F238E27FC236}">
                <a16:creationId xmlns:a16="http://schemas.microsoft.com/office/drawing/2014/main" id="{51E838DE-600B-48D6-928C-54643D21EC2D}"/>
              </a:ext>
            </a:extLst>
          </p:cNvPr>
          <p:cNvSpPr>
            <a:spLocks noGrp="1"/>
          </p:cNvSpPr>
          <p:nvPr>
            <p:ph type="sldNum" sz="quarter" idx="12"/>
          </p:nvPr>
        </p:nvSpPr>
        <p:spPr/>
        <p:txBody>
          <a:bodyPr/>
          <a:lstStyle/>
          <a:p>
            <a:fld id="{25BA54BD-C84D-46CE-8B72-31BFB26ABA43}" type="slidenum">
              <a:rPr lang="en-US" smtClean="0"/>
              <a:t>8</a:t>
            </a:fld>
            <a:endParaRPr lang="en-US" dirty="0"/>
          </a:p>
        </p:txBody>
      </p:sp>
      <p:sp>
        <p:nvSpPr>
          <p:cNvPr id="5" name="TextBox 4">
            <a:extLst>
              <a:ext uri="{FF2B5EF4-FFF2-40B4-BE49-F238E27FC236}">
                <a16:creationId xmlns:a16="http://schemas.microsoft.com/office/drawing/2014/main" id="{E3EA1625-3C6C-4179-8FE4-CCB180CCB984}"/>
              </a:ext>
            </a:extLst>
          </p:cNvPr>
          <p:cNvSpPr txBox="1"/>
          <p:nvPr/>
        </p:nvSpPr>
        <p:spPr>
          <a:xfrm>
            <a:off x="608012" y="351906"/>
            <a:ext cx="11260472" cy="1569660"/>
          </a:xfrm>
          <a:prstGeom prst="rect">
            <a:avLst/>
          </a:prstGeom>
          <a:noFill/>
        </p:spPr>
        <p:txBody>
          <a:bodyPr wrap="square" rtlCol="0">
            <a:spAutoFit/>
          </a:bodyPr>
          <a:lstStyle/>
          <a:p>
            <a:pPr algn="ctr"/>
            <a:r>
              <a:rPr lang="en-US" sz="4800" b="1" dirty="0"/>
              <a:t>Are we in a tsunami hazard area?  </a:t>
            </a:r>
          </a:p>
          <a:p>
            <a:pPr algn="ctr"/>
            <a:r>
              <a:rPr lang="en-US" sz="4800" b="1" dirty="0"/>
              <a:t>Why or why not?</a:t>
            </a:r>
          </a:p>
        </p:txBody>
      </p:sp>
    </p:spTree>
    <p:extLst>
      <p:ext uri="{BB962C8B-B14F-4D97-AF65-F5344CB8AC3E}">
        <p14:creationId xmlns:p14="http://schemas.microsoft.com/office/powerpoint/2010/main" val="28849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1DE0E-4449-45F3-B08F-09A721EFD95D}"/>
              </a:ext>
            </a:extLst>
          </p:cNvPr>
          <p:cNvSpPr txBox="1"/>
          <p:nvPr/>
        </p:nvSpPr>
        <p:spPr>
          <a:xfrm>
            <a:off x="523297" y="381000"/>
            <a:ext cx="10439400" cy="646331"/>
          </a:xfrm>
          <a:prstGeom prst="rect">
            <a:avLst/>
          </a:prstGeom>
          <a:noFill/>
        </p:spPr>
        <p:txBody>
          <a:bodyPr wrap="square" rtlCol="0">
            <a:spAutoFit/>
          </a:bodyPr>
          <a:lstStyle/>
          <a:p>
            <a:r>
              <a:rPr lang="en-US">
                <a:hlinkClick r:id="rId2"/>
              </a:rPr>
              <a:t>Tsunamis: Know What to Do!</a:t>
            </a:r>
            <a:r>
              <a:rPr lang="en-US"/>
              <a:t> - View the Emmy Award winning animated video produced by the San Diego County Office of Emergency Services.</a:t>
            </a:r>
            <a:endParaRPr lang="en-US" dirty="0"/>
          </a:p>
        </p:txBody>
      </p:sp>
      <p:pic>
        <p:nvPicPr>
          <p:cNvPr id="4" name="Picture 3">
            <a:extLst>
              <a:ext uri="{FF2B5EF4-FFF2-40B4-BE49-F238E27FC236}">
                <a16:creationId xmlns:a16="http://schemas.microsoft.com/office/drawing/2014/main" id="{840C51AC-35B4-4725-A9CD-968B534670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36812" y="1143000"/>
            <a:ext cx="6467475" cy="500062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78C5F41-EA94-4763-9F22-53F539A0E3D7}"/>
              </a:ext>
            </a:extLst>
          </p:cNvPr>
          <p:cNvSpPr txBox="1"/>
          <p:nvPr/>
        </p:nvSpPr>
        <p:spPr>
          <a:xfrm>
            <a:off x="2436812" y="6143625"/>
            <a:ext cx="6467475" cy="230832"/>
          </a:xfrm>
          <a:prstGeom prst="rect">
            <a:avLst/>
          </a:prstGeom>
          <a:noFill/>
        </p:spPr>
        <p:txBody>
          <a:bodyPr wrap="square" rtlCol="0">
            <a:spAutoFit/>
          </a:bodyPr>
          <a:lstStyle/>
          <a:p>
            <a:r>
              <a:rPr lang="en-US" sz="900">
                <a:hlinkClick r:id="rId4" tooltip="http://techwithtia.blogspot.com/2011/03/teaching-students-about-tsunamis.html"/>
              </a:rPr>
              <a:t>This Photo</a:t>
            </a:r>
            <a:r>
              <a:rPr lang="en-US" sz="900"/>
              <a:t> by Unknown Author is licensed under </a:t>
            </a:r>
            <a:r>
              <a:rPr lang="en-US" sz="900">
                <a:hlinkClick r:id="rId5" tooltip="https://creativecommons.org/licenses/by-nd/3.0/"/>
              </a:rPr>
              <a:t>CC BY-ND</a:t>
            </a:r>
            <a:endParaRPr lang="en-US" sz="900"/>
          </a:p>
        </p:txBody>
      </p:sp>
      <p:sp>
        <p:nvSpPr>
          <p:cNvPr id="3" name="Slide Number Placeholder 2">
            <a:extLst>
              <a:ext uri="{FF2B5EF4-FFF2-40B4-BE49-F238E27FC236}">
                <a16:creationId xmlns:a16="http://schemas.microsoft.com/office/drawing/2014/main" id="{F77C0F83-F2E5-4E32-A622-D44A432E83D6}"/>
              </a:ext>
            </a:extLst>
          </p:cNvPr>
          <p:cNvSpPr>
            <a:spLocks noGrp="1"/>
          </p:cNvSpPr>
          <p:nvPr>
            <p:ph type="sldNum" sz="quarter" idx="12"/>
          </p:nvPr>
        </p:nvSpPr>
        <p:spPr/>
        <p:txBody>
          <a:bodyPr/>
          <a:lstStyle/>
          <a:p>
            <a:fld id="{25BA54BD-C84D-46CE-8B72-31BFB26ABA43}" type="slidenum">
              <a:rPr lang="en-US" smtClean="0"/>
              <a:t>9</a:t>
            </a:fld>
            <a:endParaRPr lang="en-US" dirty="0"/>
          </a:p>
        </p:txBody>
      </p:sp>
    </p:spTree>
    <p:extLst>
      <p:ext uri="{BB962C8B-B14F-4D97-AF65-F5344CB8AC3E}">
        <p14:creationId xmlns:p14="http://schemas.microsoft.com/office/powerpoint/2010/main" val="6387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EF8B9119D0F4C8DB67004519A371C" ma:contentTypeVersion="15" ma:contentTypeDescription="Create a new document." ma:contentTypeScope="" ma:versionID="820d46bbfb155f2d88081853ae6ad973">
  <xsd:schema xmlns:xsd="http://www.w3.org/2001/XMLSchema" xmlns:xs="http://www.w3.org/2001/XMLSchema" xmlns:p="http://schemas.microsoft.com/office/2006/metadata/properties" xmlns:ns2="7a336278-0556-40dc-ad1f-738db1cf740b" targetNamespace="http://schemas.microsoft.com/office/2006/metadata/properties" ma:root="true" ma:fieldsID="875456207226ffb792e065e62e2ee104" ns2:_="">
    <xsd:import namespace="7a336278-0556-40dc-ad1f-738db1cf740b"/>
    <xsd:element name="properties">
      <xsd:complexType>
        <xsd:sequence>
          <xsd:element name="documentManagement">
            <xsd:complexType>
              <xsd:all>
                <xsd:element ref="ns2:scDescription" minOccurs="0"/>
                <xsd:element ref="ns2:TaxCatchAll" minOccurs="0"/>
                <xsd:element ref="ns2:o6509e8325c44be39c5d74d478ab5fe9" minOccurs="0"/>
                <xsd:element ref="ns2:fb26eb6c56b947ab83953355a7c542c9" minOccurs="0"/>
                <xsd:element ref="ns2:na918e1b7036418ea492ea14b52d286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36278-0556-40dc-ad1f-738db1cf740b" elementFormDefault="qualified">
    <xsd:import namespace="http://schemas.microsoft.com/office/2006/documentManagement/types"/>
    <xsd:import namespace="http://schemas.microsoft.com/office/infopath/2007/PartnerControls"/>
    <xsd:element name="scDescription" ma:index="2" nillable="true" ma:displayName="Short Description" ma:description="A short summary or teaser for the content" ma:internalName="scDescription">
      <xsd:simpleType>
        <xsd:restriction base="dms:Note">
          <xsd:maxLength value="255"/>
        </xsd:restriction>
      </xsd:simpleType>
    </xsd:element>
    <xsd:element name="TaxCatchAll" ma:index="8" nillable="true" ma:displayName="Taxonomy Catch All Column" ma:hidden="true" ma:list="{6d546d0f-bc72-4f69-92be-93e125c07181}" ma:internalName="TaxCatchAll" ma:showField="CatchAllData" ma:web="7a336278-0556-40dc-ad1f-738db1cf740b">
      <xsd:complexType>
        <xsd:complexContent>
          <xsd:extension base="dms:MultiChoiceLookup">
            <xsd:sequence>
              <xsd:element name="Value" type="dms:Lookup" maxOccurs="unbounded" minOccurs="0" nillable="true"/>
            </xsd:sequence>
          </xsd:extension>
        </xsd:complexContent>
      </xsd:complexType>
    </xsd:element>
    <xsd:element name="o6509e8325c44be39c5d74d478ab5fe9" ma:index="9" nillable="true" ma:taxonomy="true" ma:internalName="o6509e8325c44be39c5d74d478ab5fe9" ma:taxonomyFieldName="scCurriculum" ma:displayName="Curriculum" ma:default="" ma:fieldId="{86509e83-25c4-4be3-9c5d-74d478ab5fe9}" ma:taxonomyMulti="true" ma:sspId="8e8bc76b-ab44-4d52-af8b-abc5cfd8d121" ma:termSetId="1340b605-a7a3-4498-b802-0a40e69acca1" ma:anchorId="00000000-0000-0000-0000-000000000000" ma:open="false" ma:isKeyword="false">
      <xsd:complexType>
        <xsd:sequence>
          <xsd:element ref="pc:Terms" minOccurs="0" maxOccurs="1"/>
        </xsd:sequence>
      </xsd:complexType>
    </xsd:element>
    <xsd:element name="fb26eb6c56b947ab83953355a7c542c9" ma:index="10" nillable="true" ma:taxonomy="true" ma:internalName="fb26eb6c56b947ab83953355a7c542c9" ma:taxonomyFieldName="scEducationalKeywords" ma:displayName="Educational Keywords" ma:default="" ma:fieldId="{fb26eb6c-56b9-47ab-8395-3355a7c542c9}" ma:taxonomyMulti="true" ma:sspId="8e8bc76b-ab44-4d52-af8b-abc5cfd8d121" ma:termSetId="e0ca0c1b-c024-49e5-a657-9a859f988dc7" ma:anchorId="00000000-0000-0000-0000-000000000000" ma:open="false" ma:isKeyword="false">
      <xsd:complexType>
        <xsd:sequence>
          <xsd:element ref="pc:Terms" minOccurs="0" maxOccurs="1"/>
        </xsd:sequence>
      </xsd:complexType>
    </xsd:element>
    <xsd:element name="na918e1b7036418ea492ea14b52d2869" ma:index="11" nillable="true" ma:taxonomy="true" ma:internalName="na918e1b7036418ea492ea14b52d2869" ma:taxonomyFieldName="scGrade" ma:displayName="Grade" ma:default="" ma:fieldId="{7a918e1b-7036-418e-a492-ea14b52d2869}" ma:taxonomyMulti="true" ma:sspId="8e8bc76b-ab44-4d52-af8b-abc5cfd8d121" ma:termSetId="f09f9afb-497b-4c0c-a551-fc4d01ffbbf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cDescription xmlns="7a336278-0556-40dc-ad1f-738db1cf740b">Lesson 5 - Tsunamis. Learning Objective:  Students will investigate the changes to Earth that can result from earthquakes; specifically tsunamis.
</scDescription>
    <o6509e8325c44be39c5d74d478ab5fe9 xmlns="7a336278-0556-40dc-ad1f-738db1cf740b">
      <Terms xmlns="http://schemas.microsoft.com/office/infopath/2007/PartnerControls">
        <TermInfo xmlns="http://schemas.microsoft.com/office/infopath/2007/PartnerControls">
          <TermName xmlns="http://schemas.microsoft.com/office/infopath/2007/PartnerControls">ESS1.C: The History of the Planet Earth</TermName>
          <TermId xmlns="http://schemas.microsoft.com/office/infopath/2007/PartnerControls">bd9be254-b3a0-49b2-b520-39ba4e231cd4</TermId>
        </TermInfo>
      </Terms>
    </o6509e8325c44be39c5d74d478ab5fe9>
    <fb26eb6c56b947ab83953355a7c542c9 xmlns="7a336278-0556-40dc-ad1f-738db1cf740b">
      <Terms xmlns="http://schemas.microsoft.com/office/infopath/2007/PartnerControls">
        <TermInfo xmlns="http://schemas.microsoft.com/office/infopath/2007/PartnerControls">
          <TermName xmlns="http://schemas.microsoft.com/office/infopath/2007/PartnerControls">Geologic Hazards</TermName>
          <TermId xmlns="http://schemas.microsoft.com/office/infopath/2007/PartnerControls">4621ed9e-337e-47d4-a59c-e8b45f18259f</TermId>
        </TermInfo>
        <TermInfo xmlns="http://schemas.microsoft.com/office/infopath/2007/PartnerControls">
          <TermName xmlns="http://schemas.microsoft.com/office/infopath/2007/PartnerControls">Earthquakes</TermName>
          <TermId xmlns="http://schemas.microsoft.com/office/infopath/2007/PartnerControls">9c2ec3e2-a275-41c5-af0b-f1b8c8ed78b8</TermId>
        </TermInfo>
        <TermInfo xmlns="http://schemas.microsoft.com/office/infopath/2007/PartnerControls">
          <TermName xmlns="http://schemas.microsoft.com/office/infopath/2007/PartnerControls">Tsunami</TermName>
          <TermId xmlns="http://schemas.microsoft.com/office/infopath/2007/PartnerControls">1c0aeda4-dbb0-46b3-8bc4-3fbc7a01e4cc</TermId>
        </TermInfo>
        <TermInfo xmlns="http://schemas.microsoft.com/office/infopath/2007/PartnerControls">
          <TermName xmlns="http://schemas.microsoft.com/office/infopath/2007/PartnerControls">Lessons</TermName>
          <TermId xmlns="http://schemas.microsoft.com/office/infopath/2007/PartnerControls">48884765-da6c-4789-a9e0-305d0a745b1a</TermId>
        </TermInfo>
        <TermInfo xmlns="http://schemas.microsoft.com/office/infopath/2007/PartnerControls">
          <TermName xmlns="http://schemas.microsoft.com/office/infopath/2007/PartnerControls">Geology</TermName>
          <TermId xmlns="http://schemas.microsoft.com/office/infopath/2007/PartnerControls">030d575d-fcd1-409c-a529-fc1d7940df07</TermId>
        </TermInfo>
        <TermInfo xmlns="http://schemas.microsoft.com/office/infopath/2007/PartnerControls">
          <TermName xmlns="http://schemas.microsoft.com/office/infopath/2007/PartnerControls">Faults</TermName>
          <TermId xmlns="http://schemas.microsoft.com/office/infopath/2007/PartnerControls">d4e65f5d-b9dd-49eb-bae3-773ccad8a608</TermId>
        </TermInfo>
      </Terms>
    </fb26eb6c56b947ab83953355a7c542c9>
    <na918e1b7036418ea492ea14b52d2869 xmlns="7a336278-0556-40dc-ad1f-738db1cf740b">
      <Terms xmlns="http://schemas.microsoft.com/office/infopath/2007/PartnerControls">
        <TermInfo xmlns="http://schemas.microsoft.com/office/infopath/2007/PartnerControls">
          <TermName xmlns="http://schemas.microsoft.com/office/infopath/2007/PartnerControls">2</TermName>
          <TermId xmlns="http://schemas.microsoft.com/office/infopath/2007/PartnerControls">2ecbb5ae-594c-4083-8466-2c756f56ec54</TermId>
        </TermInfo>
      </Terms>
    </na918e1b7036418ea492ea14b52d2869>
    <TaxCatchAll xmlns="7a336278-0556-40dc-ad1f-738db1cf740b">
      <Value>59</Value>
      <Value>66</Value>
      <Value>63</Value>
      <Value>9</Value>
      <Value>8</Value>
      <Value>7</Value>
      <Value>856</Value>
      <Value>51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F018C-2902-446C-8C74-BDEF5E3DF193}"/>
</file>

<file path=customXml/itemProps2.xml><?xml version="1.0" encoding="utf-8"?>
<ds:datastoreItem xmlns:ds="http://schemas.openxmlformats.org/officeDocument/2006/customXml" ds:itemID="{DD2D2893-9EB6-4786-B46A-D8521484BA10}"/>
</file>

<file path=customXml/itemProps3.xml><?xml version="1.0" encoding="utf-8"?>
<ds:datastoreItem xmlns:ds="http://schemas.openxmlformats.org/officeDocument/2006/customXml" ds:itemID="{0703353B-EE6A-4AAA-9B70-D2E8F834D5B2}"/>
</file>

<file path=docProps/app.xml><?xml version="1.0" encoding="utf-8"?>
<Properties xmlns="http://schemas.openxmlformats.org/officeDocument/2006/extended-properties" xmlns:vt="http://schemas.openxmlformats.org/officeDocument/2006/docPropsVTypes">
  <Template>TM02900769[[fn=Retrospect]]</Template>
  <TotalTime>1306</TotalTime>
  <Words>429</Words>
  <Application>Microsoft Office PowerPoint</Application>
  <PresentationFormat>Custom</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Retrospect</vt:lpstr>
      <vt:lpstr>It’s All My Fault!</vt:lpstr>
      <vt:lpstr>PowerPoint Presentation</vt:lpstr>
      <vt:lpstr>Let’s make some waves!</vt:lpstr>
      <vt:lpstr>How does wave energy work?</vt:lpstr>
      <vt:lpstr>Can you see the direction of motion in this wave?</vt:lpstr>
      <vt:lpstr>Water particles move in a circular motion to move wave energy.</vt:lpstr>
      <vt:lpstr>What is a tsunami?</vt:lpstr>
      <vt:lpstr>PowerPoint Presentation</vt:lpstr>
      <vt:lpstr>PowerPoint Presentation</vt:lpstr>
      <vt:lpstr>PowerPoint Presentation</vt:lpstr>
      <vt:lpstr>Changes to Earth can be fast or slow.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My Fault! Lesson 5</dc:title>
  <dc:creator>Maria Blue</dc:creator>
  <cp:lastModifiedBy>Thomas, Kate@DOC</cp:lastModifiedBy>
  <cp:revision>95</cp:revision>
  <cp:lastPrinted>2018-11-05T19:49:43Z</cp:lastPrinted>
  <dcterms:created xsi:type="dcterms:W3CDTF">2018-07-16T18:29:47Z</dcterms:created>
  <dcterms:modified xsi:type="dcterms:W3CDTF">2019-02-04T21:39:24Z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0x010100C30EF8B9119D0F4C8DB67004519A371C</vt:lpwstr>
  </property>
  <property fmtid="{D5CDD505-2E9C-101B-9397-08002B2CF9AE}" pid="3" name="scGrade">
    <vt:lpwstr>51;#2|2ecbb5ae-594c-4083-8466-2c756f56ec54</vt:lpwstr>
  </property>
  <property fmtid="{D5CDD505-2E9C-101B-9397-08002B2CF9AE}" pid="4" name="scEducationalKeywords">
    <vt:lpwstr>8;#Geologic Hazards|4621ed9e-337e-47d4-a59c-e8b45f18259f;#9;#Earthquakes|9c2ec3e2-a275-41c5-af0b-f1b8c8ed78b8;#66;#Tsunami|1c0aeda4-dbb0-46b3-8bc4-3fbc7a01e4cc;#856;#Lessons|48884765-da6c-4789-a9e0-305d0a745b1a;#7;#Geology|030d575d-fcd1-409c-a529-fc1d7940df07;#63;#Faults|d4e65f5d-b9dd-49eb-bae3-773ccad8a608</vt:lpwstr>
  </property>
  <property fmtid="{D5CDD505-2E9C-101B-9397-08002B2CF9AE}" pid="5" name="scCurriculum">
    <vt:lpwstr>59;#ESS1.C: The History of the Planet Earth|bd9be254-b3a0-49b2-b520-39ba4e231cd4</vt:lpwstr>
  </property>
</Properties>
</file>